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87" r:id="rId5"/>
    <p:sldId id="290" r:id="rId6"/>
    <p:sldId id="292" r:id="rId7"/>
    <p:sldId id="293" r:id="rId8"/>
    <p:sldId id="263" r:id="rId9"/>
    <p:sldId id="289" r:id="rId10"/>
    <p:sldId id="288" r:id="rId11"/>
    <p:sldId id="264" r:id="rId12"/>
    <p:sldId id="266" r:id="rId13"/>
    <p:sldId id="267" r:id="rId14"/>
    <p:sldId id="270" r:id="rId15"/>
    <p:sldId id="271" r:id="rId16"/>
    <p:sldId id="272" r:id="rId17"/>
    <p:sldId id="274" r:id="rId18"/>
    <p:sldId id="283" r:id="rId19"/>
    <p:sldId id="284" r:id="rId20"/>
    <p:sldId id="280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81F2A-2BB1-48DE-86E3-FB54E4ACA75A}">
  <a:tblStyle styleId="{C3881F2A-2BB1-48DE-86E3-FB54E4ACA75A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2"/>
    <p:restoredTop sz="94648"/>
  </p:normalViewPr>
  <p:slideViewPr>
    <p:cSldViewPr snapToGrid="0" snapToObjects="1">
      <p:cViewPr>
        <p:scale>
          <a:sx n="120" d="100"/>
          <a:sy n="120" d="100"/>
        </p:scale>
        <p:origin x="75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59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Here’s simulation data collected on TRIAC power dissipation versus load current. The trend is roughly linear, and depends very little on power factor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matches the datasheet!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(side note, the TRIACS are more than 99% efficient)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Figure taken from BT139-800E data sheet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 (Red – It happened, we need to deal with it; Yellow – it happened, already fixed; Green – Didn’t happen, no longer a risk)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435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2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 – Relay and MCU cost about 1.5x actual estimate – price could potentially be as low as $33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19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83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80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5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75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>
                <a:latin typeface="+mj-lt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latin typeface="+mj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2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685800" y="102870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err="1">
                <a:latin typeface="+mj-lt"/>
                <a:ea typeface="Oswald"/>
                <a:cs typeface="Oswald"/>
                <a:sym typeface="Oswald"/>
              </a:rPr>
              <a:t>Capewell</a:t>
            </a:r>
            <a:r>
              <a:rPr lang="en" sz="4800" dirty="0">
                <a:latin typeface="+mj-lt"/>
                <a:ea typeface="Oswald"/>
                <a:cs typeface="Oswald"/>
                <a:sym typeface="Oswald"/>
              </a:rPr>
              <a:t> Solid-State Timer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0" y="2939150"/>
            <a:ext cx="9144000" cy="2204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Team 9: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ME: Patrick Dunham and Joshua Reinhart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EE: Patrick Meres, Robert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Endrizzi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, Nicole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Hershman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, and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Jaileen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Algarin</a:t>
            </a:r>
            <a:endParaRPr lang="en" sz="1800" dirty="0">
              <a:solidFill>
                <a:schemeClr val="accent6"/>
              </a:solidFill>
              <a:latin typeface="+mn-lt"/>
              <a:ea typeface="Average"/>
              <a:cs typeface="Average"/>
              <a:sym typeface="Average"/>
            </a:endParaRPr>
          </a:p>
          <a:p>
            <a:pPr lvl="0" algn="ctr" rtl="0">
              <a:spcBef>
                <a:spcPts val="480"/>
              </a:spcBef>
              <a:buNone/>
            </a:pPr>
            <a:endParaRPr sz="1800" dirty="0">
              <a:solidFill>
                <a:schemeClr val="accent6"/>
              </a:solidFill>
              <a:latin typeface="+mn-lt"/>
              <a:ea typeface="Average"/>
              <a:cs typeface="Average"/>
              <a:sym typeface="Average"/>
            </a:endParaRP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Faculty Advisors: Dr. Rajeev Bansal &amp; Dr. Thanh Nguyen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Sponsor Representative: Andrew Smith</a:t>
            </a:r>
          </a:p>
          <a:p>
            <a:pPr lvl="0" algn="ctr" rtl="0">
              <a:spcBef>
                <a:spcPts val="480"/>
              </a:spcBef>
              <a:buNone/>
            </a:pPr>
            <a:endParaRPr sz="1800" dirty="0">
              <a:latin typeface="+mn-lt"/>
            </a:endParaRPr>
          </a:p>
          <a:p>
            <a:pPr lvl="0" rtl="0">
              <a:spcBef>
                <a:spcPts val="480"/>
              </a:spcBef>
              <a:buNone/>
            </a:pPr>
            <a:endParaRPr sz="1800" dirty="0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6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99" y="470450"/>
            <a:ext cx="2391574" cy="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28" y="391150"/>
            <a:ext cx="2990670" cy="8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Relays</a:t>
            </a:r>
            <a:endParaRPr lang="en" dirty="0">
              <a:latin typeface="+mj-l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3" name="Shape 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031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Redesigned considerably smaller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TRIACs too close, heat sinks don’t fit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PCB Rev. 2 with proper positioning arrives next week</a:t>
            </a:r>
          </a:p>
        </p:txBody>
      </p:sp>
      <p:sp>
        <p:nvSpPr>
          <p:cNvPr id="16" name="Shape 157"/>
          <p:cNvSpPr txBox="1">
            <a:spLocks/>
          </p:cNvSpPr>
          <p:nvPr/>
        </p:nvSpPr>
        <p:spPr>
          <a:xfrm>
            <a:off x="2633360" y="4535802"/>
            <a:ext cx="2682240" cy="408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Relays not soldered in picture – too close for heatsinks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4" t="23063" r="14827" b="28004"/>
          <a:stretch/>
        </p:blipFill>
        <p:spPr>
          <a:xfrm>
            <a:off x="2587191" y="2933650"/>
            <a:ext cx="2593084" cy="1528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0225" y="2882347"/>
            <a:ext cx="1608510" cy="1648479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13180" r="42848" b="30115"/>
          <a:stretch/>
        </p:blipFill>
        <p:spPr>
          <a:xfrm>
            <a:off x="251739" y="2882348"/>
            <a:ext cx="1985590" cy="1575807"/>
          </a:xfrm>
          <a:prstGeom prst="rect">
            <a:avLst/>
          </a:prstGeom>
        </p:spPr>
      </p:pic>
      <p:sp>
        <p:nvSpPr>
          <p:cNvPr id="11" name="Shape 157"/>
          <p:cNvSpPr txBox="1">
            <a:spLocks/>
          </p:cNvSpPr>
          <p:nvPr/>
        </p:nvSpPr>
        <p:spPr>
          <a:xfrm>
            <a:off x="477627" y="4540424"/>
            <a:ext cx="1848783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Arial"/>
              </a:rPr>
              <a:t>Original Design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2024779" y="3155738"/>
            <a:ext cx="0" cy="4987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024779" y="3914163"/>
            <a:ext cx="162" cy="39964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60264" y="3588817"/>
            <a:ext cx="704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2.72”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54" y="2344705"/>
            <a:ext cx="2862396" cy="21420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80879" y="4620280"/>
            <a:ext cx="255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design – no staggering required!</a:t>
            </a:r>
          </a:p>
        </p:txBody>
      </p:sp>
    </p:spTree>
    <p:extLst>
      <p:ext uri="{BB962C8B-B14F-4D97-AF65-F5344CB8AC3E}">
        <p14:creationId xmlns:p14="http://schemas.microsoft.com/office/powerpoint/2010/main" val="6299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Results:</a:t>
            </a:r>
            <a:r>
              <a:rPr lang="en" dirty="0">
                <a:latin typeface="+mj-lt"/>
              </a:rPr>
              <a:t> Relays</a:t>
            </a:r>
            <a:r>
              <a:rPr lang="en-US" dirty="0">
                <a:latin typeface="+mj-lt"/>
              </a:rPr>
              <a:t> Heat Sink Tests</a:t>
            </a:r>
            <a:endParaRPr lang="en" dirty="0">
              <a:latin typeface="+mj-lt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247215"/>
            <a:ext cx="6908800" cy="2971800"/>
          </a:xfrm>
          <a:prstGeom prst="rect">
            <a:avLst/>
          </a:prstGeom>
        </p:spPr>
      </p:pic>
      <p:sp>
        <p:nvSpPr>
          <p:cNvPr id="7" name="Shape 172"/>
          <p:cNvSpPr txBox="1">
            <a:spLocks noGrp="1"/>
          </p:cNvSpPr>
          <p:nvPr>
            <p:ph type="body" idx="1"/>
          </p:nvPr>
        </p:nvSpPr>
        <p:spPr>
          <a:xfrm>
            <a:off x="699015" y="4158485"/>
            <a:ext cx="7626699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</a:rPr>
              <a:t>Temperature difference from ambient with each heat sink and at what load –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</a:rPr>
              <a:t>Trend is approximately linear</a:t>
            </a:r>
            <a:endParaRPr lang="en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00367" y="950272"/>
            <a:ext cx="4584988" cy="200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Current: 10 A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Ambient Temp: 24 C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TRIAC Temp (@ Ambient): 54 C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TRIAC Temp (@ 60 C): 90 C</a:t>
            </a:r>
          </a:p>
          <a:p>
            <a:pPr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0" name="Shape 153"/>
          <p:cNvSpPr txBox="1">
            <a:spLocks/>
          </p:cNvSpPr>
          <p:nvPr/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</a:t>
            </a: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Results:</a:t>
            </a:r>
            <a:r>
              <a:rPr lang="en" dirty="0">
                <a:solidFill>
                  <a:srgbClr val="FFFFFF"/>
                </a:solidFill>
                <a:latin typeface="Arial" panose="020B0604020202020204"/>
              </a:rPr>
              <a:t> Relays</a:t>
            </a: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 Heat Sink Tests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3635" r="7702" b="29852"/>
          <a:stretch/>
        </p:blipFill>
        <p:spPr>
          <a:xfrm>
            <a:off x="516061" y="2178000"/>
            <a:ext cx="2563862" cy="1441342"/>
          </a:xfrm>
          <a:prstGeom prst="rect">
            <a:avLst/>
          </a:prstGeom>
        </p:spPr>
      </p:pic>
      <p:sp>
        <p:nvSpPr>
          <p:cNvPr id="17" name="Shape 168"/>
          <p:cNvSpPr txBox="1">
            <a:spLocks/>
          </p:cNvSpPr>
          <p:nvPr/>
        </p:nvSpPr>
        <p:spPr>
          <a:xfrm>
            <a:off x="4427763" y="950272"/>
            <a:ext cx="3728306" cy="17491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Current: 10 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Ambient Temp: 24 C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TRIAC Temp (@ Ambient): 82 C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chemeClr val="accent6">
                    <a:lumMod val="10000"/>
                  </a:schemeClr>
                </a:solidFill>
                <a:latin typeface="+mn-lt"/>
              </a:rPr>
              <a:t>TRIAC Temp (@ 60 C): 118 C</a:t>
            </a:r>
          </a:p>
        </p:txBody>
      </p:sp>
      <p:sp>
        <p:nvSpPr>
          <p:cNvPr id="18" name="Shape 181"/>
          <p:cNvSpPr txBox="1">
            <a:spLocks/>
          </p:cNvSpPr>
          <p:nvPr/>
        </p:nvSpPr>
        <p:spPr>
          <a:xfrm>
            <a:off x="99526" y="3852623"/>
            <a:ext cx="327981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Bigger heat sink</a:t>
            </a:r>
            <a:endParaRPr lang="en" sz="1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9" name="Shape 181"/>
          <p:cNvSpPr txBox="1">
            <a:spLocks/>
          </p:cNvSpPr>
          <p:nvPr/>
        </p:nvSpPr>
        <p:spPr>
          <a:xfrm>
            <a:off x="4142276" y="3859869"/>
            <a:ext cx="4142262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Smaller heat sink</a:t>
            </a:r>
            <a:endParaRPr lang="en" sz="14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13180" r="5172" b="30115"/>
          <a:stretch/>
        </p:blipFill>
        <p:spPr>
          <a:xfrm>
            <a:off x="4534835" y="2178001"/>
            <a:ext cx="3098417" cy="144384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6504167" y="3795431"/>
            <a:ext cx="1090878" cy="72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83357" y="3633056"/>
            <a:ext cx="60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5.6”</a:t>
            </a:r>
          </a:p>
        </p:txBody>
      </p:sp>
      <p:cxnSp>
        <p:nvCxnSpPr>
          <p:cNvPr id="14" name="Straight Arrow Connector 13"/>
          <p:cNvCxnSpPr>
            <a:cxnSpLocks/>
            <a:stCxn id="13" idx="1"/>
          </p:cNvCxnSpPr>
          <p:nvPr/>
        </p:nvCxnSpPr>
        <p:spPr>
          <a:xfrm flipH="1">
            <a:off x="5019731" y="3802333"/>
            <a:ext cx="963626" cy="3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7828277" y="2455982"/>
            <a:ext cx="0" cy="41046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7837313" y="3183836"/>
            <a:ext cx="1" cy="4148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42637" y="2822104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2.72”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10462" y="4417700"/>
            <a:ext cx="370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TRIAC Temp (@ 60 C / 10 A): 125 C</a:t>
            </a:r>
          </a:p>
          <a:p>
            <a:pPr algn="ctr"/>
            <a:r>
              <a:rPr lang="en-US" b="1" dirty="0"/>
              <a:t>Both good for 10 A operation!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Power Stage</a:t>
            </a:r>
            <a:endParaRPr lang="en" dirty="0">
              <a:latin typeface="+mj-lt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15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93" y="3249048"/>
            <a:ext cx="2159421" cy="1810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062902" y="4672864"/>
            <a:ext cx="5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0.9”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19620" y="4860227"/>
            <a:ext cx="188665" cy="1718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125291" y="4498930"/>
            <a:ext cx="173358" cy="1739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80000" flipH="1">
            <a:off x="4795486" y="4882167"/>
            <a:ext cx="370389" cy="241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9107" y="4674658"/>
            <a:ext cx="57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1.5”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980000" flipH="1">
            <a:off x="5464425" y="4497424"/>
            <a:ext cx="370389" cy="241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3063" r="52072" b="28004"/>
          <a:stretch/>
        </p:blipFill>
        <p:spPr>
          <a:xfrm>
            <a:off x="6238253" y="1343212"/>
            <a:ext cx="2526347" cy="20898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5400000">
            <a:off x="6416345" y="1914188"/>
            <a:ext cx="1591219" cy="124548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158653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PCB design doesn’t match footing</a:t>
            </a:r>
          </a:p>
          <a:p>
            <a:pPr marL="514350" indent="-28575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Rev. 1 with correct footing arriving next week</a:t>
            </a:r>
          </a:p>
          <a:p>
            <a:pPr marL="514350" indent="-28575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marL="514350" indent="-28575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Cheaper custom solution simulations successful</a:t>
            </a:r>
          </a:p>
          <a:p>
            <a:pPr marL="228600" algn="ctr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-BUT-</a:t>
            </a:r>
          </a:p>
          <a:p>
            <a:pPr marL="514350" indent="-28575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Less expensive module discovered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402" y="3521451"/>
            <a:ext cx="2057400" cy="1400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79601" y="4423469"/>
            <a:ext cx="5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0.8”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7036319" y="4610832"/>
            <a:ext cx="188665" cy="1718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6641990" y="4249535"/>
            <a:ext cx="173358" cy="1739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7306115" y="4732204"/>
            <a:ext cx="351506" cy="1009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05806" y="4583228"/>
            <a:ext cx="57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1.3”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7975052" y="4596969"/>
            <a:ext cx="307973" cy="758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22406" r="17879" b="14193"/>
          <a:stretch/>
        </p:blipFill>
        <p:spPr>
          <a:xfrm>
            <a:off x="5462512" y="1218789"/>
            <a:ext cx="2970986" cy="3261030"/>
          </a:xfrm>
          <a:prstGeom prst="rect">
            <a:avLst/>
          </a:prstGeom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Results: </a:t>
            </a:r>
            <a:r>
              <a:rPr lang="en" dirty="0">
                <a:latin typeface="+mj-lt"/>
              </a:rPr>
              <a:t>User Interface (UI)</a:t>
            </a:r>
          </a:p>
          <a:p>
            <a:endParaRPr dirty="0">
              <a:latin typeface="+mj-lt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384657" y="4520107"/>
            <a:ext cx="1471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Graphic Display</a:t>
            </a:r>
          </a:p>
        </p:txBody>
      </p:sp>
      <p:sp>
        <p:nvSpPr>
          <p:cNvPr id="8" name="Shape 211"/>
          <p:cNvSpPr txBox="1">
            <a:spLocks/>
          </p:cNvSpPr>
          <p:nvPr/>
        </p:nvSpPr>
        <p:spPr>
          <a:xfrm>
            <a:off x="311700" y="1152475"/>
            <a:ext cx="4908351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143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charset="0"/>
              <a:buChar char="•"/>
              <a:defRPr>
                <a:latin typeface="+mn-lt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>
                <a:sym typeface="Arial"/>
              </a:rPr>
              <a:t>Current LCD malfunctioning, no longer working with graphics library</a:t>
            </a:r>
          </a:p>
          <a:p>
            <a:pPr marL="228600" indent="0">
              <a:buNone/>
            </a:pPr>
            <a:endParaRPr lang="en-US" dirty="0">
              <a:sym typeface="Arial"/>
            </a:endParaRPr>
          </a:p>
          <a:p>
            <a:r>
              <a:rPr lang="en-US" dirty="0">
                <a:sym typeface="Arial"/>
              </a:rPr>
              <a:t>Will test with a new unit, same model</a:t>
            </a:r>
          </a:p>
          <a:p>
            <a:pPr marL="228600" indent="0" algn="ctr">
              <a:buNone/>
            </a:pPr>
            <a:r>
              <a:rPr lang="en-US" dirty="0">
                <a:sym typeface="Arial"/>
              </a:rPr>
              <a:t>-OR-</a:t>
            </a:r>
          </a:p>
          <a:p>
            <a:r>
              <a:rPr lang="en-US" dirty="0">
                <a:sym typeface="Arial"/>
              </a:rPr>
              <a:t>Different LCD acquired - well known to work with desired graphics library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14940" y="3547872"/>
            <a:ext cx="787812" cy="3842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28289" y="3928984"/>
            <a:ext cx="69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2.953”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84095" y="3928984"/>
            <a:ext cx="122435" cy="5508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1593" y="3681226"/>
            <a:ext cx="68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2.075”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322345" y="4174246"/>
            <a:ext cx="704068" cy="34342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400922" y="2199506"/>
            <a:ext cx="320387" cy="144143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1451585" y="2623648"/>
            <a:ext cx="2471693" cy="42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Display for LCD Screen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Conclusions: </a:t>
            </a:r>
            <a:r>
              <a:rPr lang="en" dirty="0">
                <a:latin typeface="+mj-lt"/>
              </a:rPr>
              <a:t>UI</a:t>
            </a:r>
            <a:r>
              <a:rPr lang="en-US" dirty="0">
                <a:latin typeface="+mj-lt"/>
              </a:rPr>
              <a:t> Design Unchanged</a:t>
            </a:r>
            <a:endParaRPr lang="en" dirty="0">
              <a:latin typeface="+mj-lt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9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47" y="1124333"/>
            <a:ext cx="3393570" cy="161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47" y="3043716"/>
            <a:ext cx="3428307" cy="1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14"/>
          <p:cNvSpPr txBox="1">
            <a:spLocks/>
          </p:cNvSpPr>
          <p:nvPr/>
        </p:nvSpPr>
        <p:spPr>
          <a:xfrm>
            <a:off x="335166" y="4581651"/>
            <a:ext cx="4244075" cy="4929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 algn="ctr">
              <a:lnSpc>
                <a:spcPct val="150000"/>
              </a:lnSpc>
              <a:buClr>
                <a:srgbClr val="000000"/>
              </a:buClr>
            </a:pPr>
            <a:r>
              <a:rPr lang="en"/>
              <a:t>Each </a:t>
            </a:r>
            <a:r>
              <a:rPr lang="en" dirty="0"/>
              <a:t>Pixel Represents .25 seconds</a:t>
            </a:r>
          </a:p>
        </p:txBody>
      </p:sp>
      <p:sp>
        <p:nvSpPr>
          <p:cNvPr id="14" name="Shape 214"/>
          <p:cNvSpPr txBox="1">
            <a:spLocks/>
          </p:cNvSpPr>
          <p:nvPr/>
        </p:nvSpPr>
        <p:spPr>
          <a:xfrm>
            <a:off x="5404131" y="3643349"/>
            <a:ext cx="2925832" cy="137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Capacitive button programming tested and successful</a:t>
            </a:r>
            <a:endParaRPr lang="en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156" t="28869" r="23266" b="21426"/>
          <a:stretch/>
        </p:blipFill>
        <p:spPr>
          <a:xfrm>
            <a:off x="5653377" y="1399559"/>
            <a:ext cx="2338780" cy="2278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Results: Mounting Platform</a:t>
            </a:r>
            <a:endParaRPr lang="en" dirty="0">
              <a:latin typeface="+mj-lt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280200" y="1241050"/>
            <a:ext cx="3899700" cy="37475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14350" indent="-285750">
              <a:lnSpc>
                <a:spcPct val="150000"/>
              </a:lnSpc>
              <a:buClr>
                <a:srgbClr val="000000"/>
              </a:buClr>
              <a:buSzPct val="100000"/>
              <a:buFont typeface="Arial" charset="0"/>
              <a:buChar char="•"/>
              <a:defRPr>
                <a:latin typeface="+mn-lt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PCB dimensions exceed electromechanical</a:t>
            </a:r>
            <a:r>
              <a:rPr lang="en" dirty="0"/>
              <a:t> </a:t>
            </a:r>
            <a:r>
              <a:rPr lang="en-US" dirty="0"/>
              <a:t>timer </a:t>
            </a:r>
            <a:r>
              <a:rPr lang="en" dirty="0"/>
              <a:t>footprint</a:t>
            </a:r>
            <a:endParaRPr lang="en-US" dirty="0"/>
          </a:p>
          <a:p>
            <a:r>
              <a:rPr lang="en-US" dirty="0"/>
              <a:t>Raise PCB to overhang adjacent components in dishwasher control unit</a:t>
            </a:r>
          </a:p>
          <a:p>
            <a:r>
              <a:rPr lang="en-US" dirty="0"/>
              <a:t>Simple rectangular prism also drawn in CAD if no space conflict</a:t>
            </a:r>
          </a:p>
          <a:p>
            <a:r>
              <a:rPr lang="en-US" dirty="0"/>
              <a:t>Extruded </a:t>
            </a:r>
            <a:r>
              <a:rPr lang="en" dirty="0"/>
              <a:t>aluminum</a:t>
            </a:r>
            <a:endParaRPr lang="en-US" dirty="0"/>
          </a:p>
          <a:p>
            <a:endParaRPr lang="en-US" dirty="0"/>
          </a:p>
          <a:p>
            <a:r>
              <a:rPr lang="en-US" dirty="0"/>
              <a:t>PCB is sturdy, mounting platform may not be necessary</a:t>
            </a:r>
          </a:p>
          <a:p>
            <a:r>
              <a:rPr lang="en-US" dirty="0"/>
              <a:t>Nylon spacers instead</a:t>
            </a:r>
          </a:p>
        </p:txBody>
      </p:sp>
      <p:sp>
        <p:nvSpPr>
          <p:cNvPr id="233" name="Shape 233"/>
          <p:cNvSpPr/>
          <p:nvPr/>
        </p:nvSpPr>
        <p:spPr>
          <a:xfrm>
            <a:off x="3722100" y="4179850"/>
            <a:ext cx="915600" cy="31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2963" r="8078" b="3604"/>
          <a:stretch/>
        </p:blipFill>
        <p:spPr>
          <a:xfrm>
            <a:off x="4304381" y="1359570"/>
            <a:ext cx="4575459" cy="29768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177280" y="3728815"/>
            <a:ext cx="1086260" cy="6076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9640" y="3529112"/>
            <a:ext cx="575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4.66”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019041" y="3037840"/>
            <a:ext cx="842429" cy="4794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456260" y="3607542"/>
            <a:ext cx="312085" cy="1884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65283" y="3804782"/>
            <a:ext cx="625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2.72”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405780" y="4032632"/>
            <a:ext cx="665910" cy="4054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5780" y="4245010"/>
            <a:ext cx="0" cy="25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760209" y="3479139"/>
            <a:ext cx="0" cy="25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692464" y="2320302"/>
            <a:ext cx="1096420" cy="6133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93914" y="2061050"/>
            <a:ext cx="539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6.02”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799911" y="1211450"/>
            <a:ext cx="1525343" cy="8680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788884" y="2733040"/>
            <a:ext cx="0" cy="4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99910" y="1158240"/>
            <a:ext cx="0" cy="29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355225" y="1248937"/>
            <a:ext cx="312085" cy="1884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03288" y="1425857"/>
            <a:ext cx="625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2.82”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304745" y="1674027"/>
            <a:ext cx="665910" cy="4054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Schedule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52401" y="2792800"/>
            <a:ext cx="8886550" cy="20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31 	– Test Single PCB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Apr. 17 	– Assemble &amp; Test PCB Rev. 2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Apr. 18 	– Make changes and order PCB Rev. 3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Apr. 28 	– Present at design day with PCB Rev. 2, or 3 if ready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endParaRPr lang="en" sz="1800" dirty="0"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268758"/>
            <a:ext cx="8400553" cy="14956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Risk Cube</a:t>
            </a:r>
            <a:endParaRPr lang="en" dirty="0">
              <a:latin typeface="+mj-lt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55300" y="1152475"/>
            <a:ext cx="2542431" cy="283908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  <a:latin typeface="+mn-lt"/>
              </a:rPr>
              <a:t>UI Coding or LCDs Don’t Work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92D050"/>
                </a:solidFill>
                <a:latin typeface="+mn-lt"/>
              </a:rPr>
              <a:t>Smaller Heat Sinks Fail Original Requirements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Shipping Delays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rgbClr val="FFC000"/>
                </a:solidFill>
                <a:latin typeface="+mn-lt"/>
              </a:rPr>
              <a:t>PCB Mistakes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5943600" cy="3809365"/>
          </a:xfrm>
          <a:prstGeom prst="rect">
            <a:avLst/>
          </a:prstGeom>
          <a:noFill/>
          <a:extLst/>
        </p:spPr>
      </p:pic>
      <p:sp>
        <p:nvSpPr>
          <p:cNvPr id="10" name="Oval 9"/>
          <p:cNvSpPr/>
          <p:nvPr/>
        </p:nvSpPr>
        <p:spPr>
          <a:xfrm>
            <a:off x="4571999" y="2819032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1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1" name="Oval 10"/>
          <p:cNvSpPr/>
          <p:nvPr/>
        </p:nvSpPr>
        <p:spPr>
          <a:xfrm>
            <a:off x="3753014" y="2271662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2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2" name="Oval 11"/>
          <p:cNvSpPr/>
          <p:nvPr/>
        </p:nvSpPr>
        <p:spPr>
          <a:xfrm>
            <a:off x="3753014" y="4442884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3" name="Oval 12"/>
          <p:cNvSpPr/>
          <p:nvPr/>
        </p:nvSpPr>
        <p:spPr>
          <a:xfrm>
            <a:off x="2854131" y="2271662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4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10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7"/>
          <p:cNvSpPr txBox="1">
            <a:spLocks/>
          </p:cNvSpPr>
          <p:nvPr/>
        </p:nvSpPr>
        <p:spPr>
          <a:xfrm>
            <a:off x="311700" y="1152475"/>
            <a:ext cx="8520600" cy="3922134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UI Coding or LCDs Don’t Work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Timer requires computer to program over USB connection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 startAt="2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Smaller Heat Sinks Fail Original Requirements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Confirmed 15 A cannot be dissipated in required temp. range given space limits, 	  sponsor allows 10 A rating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 startAt="3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Shipping Delays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Rush items, spend more money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 startAt="4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PCB Mistakes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Already occurred in first prototype, Rev. 2 with fixes ordered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No time for more than 3 revisions (Rev. 3 is final PCB)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Risk Assessment</a:t>
            </a:r>
            <a:endParaRPr lang="en" dirty="0">
              <a:latin typeface="+mj-lt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85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+mj-l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   Presentation Outline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85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Project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Review</a:t>
            </a:r>
            <a:endParaRPr lang="en" sz="1400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Results and Conclusions</a:t>
            </a:r>
            <a:endParaRPr lang="en" sz="1400" dirty="0">
              <a:solidFill>
                <a:srgbClr val="000000"/>
              </a:solidFill>
              <a:latin typeface="+mn-lt"/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PCB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Microcontroller (MCU)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Relays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Power Supply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User Interface (UI)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Mounting Platform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Schedule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Risk Assessment</a:t>
            </a:r>
            <a:endParaRPr lang="en" sz="1400" dirty="0">
              <a:solidFill>
                <a:srgbClr val="000000"/>
              </a:solidFill>
              <a:latin typeface="+mn-lt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+mn-lt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+mn-lt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0" y="21425"/>
            <a:ext cx="9144000" cy="9963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Estimated Unit Cost</a:t>
            </a:r>
            <a:endParaRPr lang="en" dirty="0">
              <a:latin typeface="+mj-lt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8200800" y="4025875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281399"/>
              </p:ext>
            </p:extLst>
          </p:nvPr>
        </p:nvGraphicFramePr>
        <p:xfrm>
          <a:off x="1524000" y="2281929"/>
          <a:ext cx="6096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Item</a:t>
                      </a:r>
                    </a:p>
                  </a:txBody>
                  <a:tcPr>
                    <a:solidFill>
                      <a:srgbClr val="0A53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>
                    <a:solidFill>
                      <a:srgbClr val="0A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Power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PCB + Mounting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 (Target = $40)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$39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242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Estimated cost does not include labor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Team Assessment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37800" y="1168650"/>
            <a:ext cx="7868400" cy="38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Presentation Style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Readability of Slides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Clarity of Project Objectives and Deliverables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Clicker Scoring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A - “I get it” - Clear, Nice Job!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B - “I kind of get it” - Needs More Work</a:t>
            </a:r>
          </a:p>
          <a:p>
            <a:pPr marL="914400" lvl="1" indent="-34290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 - “I’m confused” - Needs Lots of Work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1317171" y="3833714"/>
            <a:ext cx="104400" cy="10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17171" y="4110874"/>
            <a:ext cx="104400" cy="10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17171" y="4388035"/>
            <a:ext cx="104400" cy="10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Who Is Capewell?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Capewell</a:t>
            </a:r>
            <a:r>
              <a:rPr lang="en" dirty="0">
                <a:solidFill>
                  <a:srgbClr val="000000"/>
                </a:solidFill>
                <a:latin typeface="+mn-lt"/>
              </a:rPr>
              <a:t> Aerial Systems is a global leader in aerospace and life support.  We are a respected provider of engineered products for aerial delivery, life support and tactical gear for military, law enforcement and humanitarian agencies worldwide. Founded in 1881, 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Capewell</a:t>
            </a:r>
            <a:r>
              <a:rPr lang="en" dirty="0">
                <a:solidFill>
                  <a:srgbClr val="000000"/>
                </a:solidFill>
                <a:latin typeface="+mn-lt"/>
              </a:rPr>
              <a:t> has thrived by helping customers conceive, engineer, prototype, manufacture and field test products that must perform flawlessly in critical situations.”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5" name="Shape 79"/>
          <p:cNvSpPr txBox="1">
            <a:spLocks/>
          </p:cNvSpPr>
          <p:nvPr/>
        </p:nvSpPr>
        <p:spPr>
          <a:xfrm>
            <a:off x="-2367" y="4600909"/>
            <a:ext cx="86652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3" action="ppaction://hlinksldjump"/>
              </a:rPr>
              <a:t>Back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650" y="1846250"/>
            <a:ext cx="285750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+mj-l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   Project </a:t>
            </a:r>
            <a:r>
              <a:rPr lang="en-US" dirty="0">
                <a:latin typeface="+mj-lt"/>
              </a:rPr>
              <a:t>Review</a:t>
            </a:r>
            <a:endParaRPr lang="en" dirty="0">
              <a:latin typeface="+mj-lt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031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Redesign C10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B</a:t>
            </a:r>
            <a:r>
              <a:rPr lang="en" sz="1400" dirty="0">
                <a:solidFill>
                  <a:srgbClr val="000000"/>
                </a:solidFill>
                <a:latin typeface="+mn-lt"/>
              </a:rPr>
              <a:t> Electromechanical Cycle Timer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Match </a:t>
            </a:r>
            <a:r>
              <a:rPr lang="en" dirty="0">
                <a:solidFill>
                  <a:srgbClr val="000000"/>
                </a:solidFill>
                <a:latin typeface="+mn-lt"/>
              </a:rPr>
              <a:t>current timer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in size and function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Completely </a:t>
            </a:r>
            <a:r>
              <a:rPr lang="en" dirty="0">
                <a:solidFill>
                  <a:srgbClr val="000000"/>
                </a:solidFill>
                <a:latin typeface="+mn-lt"/>
              </a:rPr>
              <a:t>solid-state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design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Deliverables: Solid-State Timer Design &amp; Source Code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PCB Design/Schematic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Mounting platform </a:t>
            </a:r>
            <a:r>
              <a:rPr lang="en" dirty="0">
                <a:solidFill>
                  <a:srgbClr val="000000"/>
                </a:solidFill>
                <a:latin typeface="+mn-lt"/>
              </a:rPr>
              <a:t>CAD Files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Microcontroller Source Code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Working Prototype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236187" y="4346000"/>
            <a:ext cx="2857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+mn-lt"/>
              </a:rPr>
              <a:t>Solid-State Timer PCB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784600" y="4065350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Cams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304650" y="3861275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Motor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883800" y="1152475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Switches</a:t>
            </a:r>
          </a:p>
        </p:txBody>
      </p:sp>
      <p:cxnSp>
        <p:nvCxnSpPr>
          <p:cNvPr id="83" name="Shape 83"/>
          <p:cNvCxnSpPr>
            <a:stCxn id="82" idx="2"/>
          </p:cNvCxnSpPr>
          <p:nvPr/>
        </p:nvCxnSpPr>
        <p:spPr>
          <a:xfrm>
            <a:off x="8335300" y="1536475"/>
            <a:ext cx="95400" cy="48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" name="Shape 84"/>
          <p:cNvCxnSpPr>
            <a:stCxn id="82" idx="2"/>
          </p:cNvCxnSpPr>
          <p:nvPr/>
        </p:nvCxnSpPr>
        <p:spPr>
          <a:xfrm flipH="1">
            <a:off x="8241400" y="1536475"/>
            <a:ext cx="93900" cy="49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" name="Shape 85"/>
          <p:cNvCxnSpPr>
            <a:stCxn id="82" idx="2"/>
          </p:cNvCxnSpPr>
          <p:nvPr/>
        </p:nvCxnSpPr>
        <p:spPr>
          <a:xfrm flipH="1">
            <a:off x="8042500" y="1536475"/>
            <a:ext cx="292800" cy="47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257650" y="4346000"/>
            <a:ext cx="2857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+mn-lt"/>
              </a:rPr>
              <a:t>8-Cam C10 Cycle Timer</a:t>
            </a:r>
          </a:p>
        </p:txBody>
      </p:sp>
      <p:cxnSp>
        <p:nvCxnSpPr>
          <p:cNvPr id="91" name="Shape 91"/>
          <p:cNvCxnSpPr/>
          <p:nvPr/>
        </p:nvCxnSpPr>
        <p:spPr>
          <a:xfrm>
            <a:off x="6081275" y="2453350"/>
            <a:ext cx="0" cy="243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" name="Straight Arrow Connector 2"/>
          <p:cNvCxnSpPr/>
          <p:nvPr/>
        </p:nvCxnSpPr>
        <p:spPr>
          <a:xfrm flipV="1">
            <a:off x="8952571" y="2588782"/>
            <a:ext cx="65603" cy="4293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817235" y="3285118"/>
            <a:ext cx="79633" cy="4608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58666" y="3025167"/>
            <a:ext cx="49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3.3”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84600" y="3810441"/>
            <a:ext cx="903000" cy="4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11756" y="3699557"/>
            <a:ext cx="485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5.6”</a:t>
            </a:r>
            <a:endParaRPr lang="en-US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510587" y="3810441"/>
            <a:ext cx="9235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hape 90"/>
          <p:cNvCxnSpPr>
            <a:stCxn id="81" idx="0"/>
          </p:cNvCxnSpPr>
          <p:nvPr/>
        </p:nvCxnSpPr>
        <p:spPr>
          <a:xfrm rot="10800000">
            <a:off x="6668550" y="3381575"/>
            <a:ext cx="87600" cy="479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0"/>
          </p:cNvCxnSpPr>
          <p:nvPr/>
        </p:nvCxnSpPr>
        <p:spPr>
          <a:xfrm rot="10800000" flipH="1">
            <a:off x="8236100" y="3476450"/>
            <a:ext cx="204300" cy="58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0" idx="0"/>
          </p:cNvCxnSpPr>
          <p:nvPr/>
        </p:nvCxnSpPr>
        <p:spPr>
          <a:xfrm rot="10800000">
            <a:off x="8108900" y="3485750"/>
            <a:ext cx="127200" cy="57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0" idx="0"/>
          </p:cNvCxnSpPr>
          <p:nvPr/>
        </p:nvCxnSpPr>
        <p:spPr>
          <a:xfrm rot="10800000">
            <a:off x="7578200" y="3438350"/>
            <a:ext cx="657900" cy="62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traight Arrow Connector 46"/>
          <p:cNvCxnSpPr/>
          <p:nvPr/>
        </p:nvCxnSpPr>
        <p:spPr>
          <a:xfrm flipV="1">
            <a:off x="6698794" y="1966530"/>
            <a:ext cx="57356" cy="253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1885" y="2216040"/>
            <a:ext cx="625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2.72”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6583494" y="2423283"/>
            <a:ext cx="57356" cy="253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737" y="2568287"/>
            <a:ext cx="2067963" cy="165741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79"/>
          <p:cNvSpPr txBox="1">
            <a:spLocks/>
          </p:cNvSpPr>
          <p:nvPr/>
        </p:nvSpPr>
        <p:spPr>
          <a:xfrm>
            <a:off x="-2368" y="4600909"/>
            <a:ext cx="1659161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5" action="ppaction://hlinksldjump"/>
              </a:rPr>
              <a:t>About Capewell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3063" r="14827" b="28004"/>
          <a:stretch/>
        </p:blipFill>
        <p:spPr>
          <a:xfrm>
            <a:off x="1539569" y="1844858"/>
            <a:ext cx="5354087" cy="2089842"/>
          </a:xfrm>
          <a:prstGeom prst="rect">
            <a:avLst/>
          </a:prstGeom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Results: Current PCB (Rev. 1)</a:t>
            </a:r>
            <a:endParaRPr lang="en" dirty="0">
              <a:latin typeface="+mj-lt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52000" y="4755341"/>
            <a:ext cx="2040000" cy="388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First</a:t>
            </a: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 </a:t>
            </a: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Full </a:t>
            </a: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Prototype</a:t>
            </a: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 </a:t>
            </a:r>
            <a:endParaRPr lang="en" dirty="0"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13693" y="4227287"/>
            <a:ext cx="2098390" cy="4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9148" y="4100323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6.02”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39571" y="4227758"/>
            <a:ext cx="254474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230326" y="3003192"/>
            <a:ext cx="196634" cy="8317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933788" y="1844858"/>
            <a:ext cx="215258" cy="8330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6145" y="2695415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2.82”</a:t>
            </a:r>
          </a:p>
        </p:txBody>
      </p:sp>
    </p:spTree>
    <p:extLst>
      <p:ext uri="{BB962C8B-B14F-4D97-AF65-F5344CB8AC3E}">
        <p14:creationId xmlns:p14="http://schemas.microsoft.com/office/powerpoint/2010/main" val="122877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3063" r="14827" b="28004"/>
          <a:stretch/>
        </p:blipFill>
        <p:spPr>
          <a:xfrm>
            <a:off x="1539569" y="1844858"/>
            <a:ext cx="5354087" cy="2089842"/>
          </a:xfrm>
          <a:prstGeom prst="rect">
            <a:avLst/>
          </a:prstGeom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Results: Current PCB (Rev. 1)</a:t>
            </a:r>
            <a:endParaRPr lang="en" dirty="0">
              <a:latin typeface="+mj-lt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52000" y="4755341"/>
            <a:ext cx="2040000" cy="388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First</a:t>
            </a: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 </a:t>
            </a: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Full </a:t>
            </a: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Prototype</a:t>
            </a:r>
            <a:r>
              <a:rPr lang="en-US" dirty="0">
                <a:latin typeface="+mn-lt"/>
                <a:ea typeface="Average"/>
                <a:cs typeface="Average"/>
                <a:sym typeface="Average"/>
              </a:rPr>
              <a:t> </a:t>
            </a:r>
            <a:endParaRPr lang="en" dirty="0"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13693" y="4227287"/>
            <a:ext cx="2098390" cy="4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9148" y="4100323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6.02”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39571" y="4227758"/>
            <a:ext cx="254474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230326" y="3003192"/>
            <a:ext cx="196634" cy="8317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933788" y="1844858"/>
            <a:ext cx="215258" cy="8330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6145" y="2695415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2.82”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1716331" y="2307124"/>
            <a:ext cx="1338213" cy="1717388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93216" y="1812349"/>
            <a:ext cx="1494751" cy="6122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hape 160"/>
          <p:cNvCxnSpPr>
            <a:cxnSpLocks/>
          </p:cNvCxnSpPr>
          <p:nvPr/>
        </p:nvCxnSpPr>
        <p:spPr>
          <a:xfrm>
            <a:off x="1294173" y="2915040"/>
            <a:ext cx="825323" cy="88152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60"/>
          <p:cNvCxnSpPr>
            <a:cxnSpLocks/>
          </p:cNvCxnSpPr>
          <p:nvPr/>
        </p:nvCxnSpPr>
        <p:spPr>
          <a:xfrm flipH="1" flipV="1">
            <a:off x="6360353" y="3598196"/>
            <a:ext cx="1066607" cy="35404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" name="Shape 157"/>
          <p:cNvSpPr txBox="1">
            <a:spLocks noGrp="1"/>
          </p:cNvSpPr>
          <p:nvPr>
            <p:ph type="body" idx="1"/>
          </p:nvPr>
        </p:nvSpPr>
        <p:spPr>
          <a:xfrm>
            <a:off x="354344" y="2703919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Power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30" name="Shape 157"/>
          <p:cNvSpPr txBox="1">
            <a:spLocks/>
          </p:cNvSpPr>
          <p:nvPr/>
        </p:nvSpPr>
        <p:spPr>
          <a:xfrm>
            <a:off x="365736" y="1186248"/>
            <a:ext cx="142748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Microcontroller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cxnSp>
        <p:nvCxnSpPr>
          <p:cNvPr id="26" name="Shape 160"/>
          <p:cNvCxnSpPr>
            <a:cxnSpLocks/>
          </p:cNvCxnSpPr>
          <p:nvPr/>
        </p:nvCxnSpPr>
        <p:spPr>
          <a:xfrm>
            <a:off x="1294173" y="1568850"/>
            <a:ext cx="745350" cy="48994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57"/>
          <p:cNvSpPr txBox="1">
            <a:spLocks/>
          </p:cNvSpPr>
          <p:nvPr/>
        </p:nvSpPr>
        <p:spPr>
          <a:xfrm>
            <a:off x="7200341" y="3901055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Arial"/>
              </a:rPr>
              <a:t>Relays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73503" y="1752095"/>
            <a:ext cx="2759102" cy="2154803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-83489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New PCB (Rev. 2)</a:t>
            </a:r>
            <a:endParaRPr lang="en" dirty="0">
              <a:latin typeface="+mj-l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68" y="1748834"/>
            <a:ext cx="4473128" cy="2242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1" y="1796995"/>
            <a:ext cx="4486785" cy="2194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7847" y="409094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Timer PCB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6222" y="4028490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PCB</a:t>
            </a:r>
          </a:p>
        </p:txBody>
      </p:sp>
    </p:spTree>
    <p:extLst>
      <p:ext uri="{BB962C8B-B14F-4D97-AF65-F5344CB8AC3E}">
        <p14:creationId xmlns:p14="http://schemas.microsoft.com/office/powerpoint/2010/main" val="7952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-83489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Results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New PCB (Rev. 2)</a:t>
            </a:r>
            <a:endParaRPr lang="en" dirty="0">
              <a:latin typeface="+mj-l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68" y="1748834"/>
            <a:ext cx="4473128" cy="2242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1" y="1796995"/>
            <a:ext cx="4486785" cy="2194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7847" y="409094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Timer PCB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86222" y="4028490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PCB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60072" y="1748834"/>
            <a:ext cx="2385391" cy="227452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45463" y="2254194"/>
            <a:ext cx="1433886" cy="148026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35042" y="1796994"/>
            <a:ext cx="3185274" cy="215480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531" y="2683564"/>
            <a:ext cx="1099530" cy="1307961"/>
          </a:xfrm>
          <a:prstGeom prst="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934" y="1748833"/>
            <a:ext cx="1107883" cy="8445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84411" y="1174025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96000" y="1211663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182" y="4399149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5932" y="1224032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758" y="1211664"/>
            <a:ext cx="103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cxnSp>
        <p:nvCxnSpPr>
          <p:cNvPr id="31" name="Straight Arrow Connector 30"/>
          <p:cNvCxnSpPr>
            <a:cxnSpLocks/>
            <a:endCxn id="25" idx="0"/>
          </p:cNvCxnSpPr>
          <p:nvPr/>
        </p:nvCxnSpPr>
        <p:spPr>
          <a:xfrm>
            <a:off x="552616" y="1481802"/>
            <a:ext cx="66260" cy="2670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3092951" y="1481802"/>
            <a:ext cx="33235" cy="3046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5558571" y="1492325"/>
            <a:ext cx="1" cy="2195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H="1">
            <a:off x="7736619" y="1449762"/>
            <a:ext cx="82163" cy="72136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518055" y="4090948"/>
            <a:ext cx="0" cy="3578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3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Conclusions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Current PCB</a:t>
            </a:r>
            <a:endParaRPr lang="en" dirty="0">
              <a:latin typeface="+mj-l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13" name="Shape 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288388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PROBLEM: Original mechanical timer receives power 	           ONLY when dishwasher is running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Drop-in replacement design matches that expectation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Illogical to have to run dishwasher to adjust cycle times</a:t>
            </a:r>
          </a:p>
          <a:p>
            <a:pPr marL="228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514350" lvl="7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SOLUTION: Physical switch added to switch modes</a:t>
            </a:r>
          </a:p>
          <a:p>
            <a:pPr marL="514350" lvl="7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+mn-lt"/>
              </a:rPr>
              <a:t>Run Mode – Run dishwasher as normal</a:t>
            </a:r>
          </a:p>
          <a:p>
            <a:pPr marL="514350" lvl="7" indent="-28575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Programming Mode – Turn on display, allow user to change programming.</a:t>
            </a:r>
          </a:p>
        </p:txBody>
      </p:sp>
      <p:sp>
        <p:nvSpPr>
          <p:cNvPr id="18" name="Shape 157"/>
          <p:cNvSpPr txBox="1">
            <a:spLocks/>
          </p:cNvSpPr>
          <p:nvPr/>
        </p:nvSpPr>
        <p:spPr>
          <a:xfrm>
            <a:off x="5971873" y="3766932"/>
            <a:ext cx="2762847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Possible switch location – 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On LCD PCB (Rev. 3)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1827357"/>
            <a:ext cx="3768919" cy="19728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5400000">
            <a:off x="8464003" y="2627658"/>
            <a:ext cx="797083" cy="37229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Conclusions</a:t>
            </a:r>
            <a:r>
              <a:rPr lang="en" dirty="0">
                <a:latin typeface="+mj-lt"/>
              </a:rPr>
              <a:t>: </a:t>
            </a:r>
            <a:r>
              <a:rPr lang="en-US" dirty="0">
                <a:latin typeface="+mj-lt"/>
              </a:rPr>
              <a:t>Microcontroller</a:t>
            </a:r>
            <a:endParaRPr lang="en" dirty="0">
              <a:latin typeface="+mj-l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13" name="Shape 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031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MCU in prototype is overkill (Lots of extra memory)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Can cut costs by $1 per unit using a cheaper MCU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No loss of function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Will implement into Rev. 2 – no change to PCB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3063" r="44870" b="28004"/>
          <a:stretch/>
        </p:blipFill>
        <p:spPr>
          <a:xfrm>
            <a:off x="5126049" y="1926138"/>
            <a:ext cx="3073071" cy="20898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435600" y="1893629"/>
            <a:ext cx="1438847" cy="6122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57"/>
          <p:cNvSpPr txBox="1">
            <a:spLocks/>
          </p:cNvSpPr>
          <p:nvPr/>
        </p:nvSpPr>
        <p:spPr>
          <a:xfrm>
            <a:off x="5281160" y="4103196"/>
            <a:ext cx="2762847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MCU not soldered in picture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03532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932</Words>
  <Application>Microsoft Office PowerPoint</Application>
  <PresentationFormat>On-screen Show (16:9)</PresentationFormat>
  <Paragraphs>269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Average</vt:lpstr>
      <vt:lpstr>Calibri</vt:lpstr>
      <vt:lpstr>Oswald</vt:lpstr>
      <vt:lpstr>Times New Roman</vt:lpstr>
      <vt:lpstr>slate</vt:lpstr>
      <vt:lpstr>PowerPoint Presentation</vt:lpstr>
      <vt:lpstr>    Presentation Outline</vt:lpstr>
      <vt:lpstr>    Project Review</vt:lpstr>
      <vt:lpstr>    Results: Current PCB (Rev. 1)</vt:lpstr>
      <vt:lpstr>    Results: Current PCB (Rev. 1)</vt:lpstr>
      <vt:lpstr>    Results: New PCB (Rev. 2)</vt:lpstr>
      <vt:lpstr>    Results: New PCB (Rev. 2)</vt:lpstr>
      <vt:lpstr>    Conclusions: Current PCB</vt:lpstr>
      <vt:lpstr>    Conclusions: Microcontroller</vt:lpstr>
      <vt:lpstr>    Results: Relays</vt:lpstr>
      <vt:lpstr>    Results: Relays Heat Sink Tests</vt:lpstr>
      <vt:lpstr>PowerPoint Presentation</vt:lpstr>
      <vt:lpstr>    Results: Power Stage</vt:lpstr>
      <vt:lpstr>    Results: User Interface (UI) </vt:lpstr>
      <vt:lpstr>    Conclusions: UI Design Unchanged</vt:lpstr>
      <vt:lpstr>    Results: Mounting Platform</vt:lpstr>
      <vt:lpstr>    Schedule</vt:lpstr>
      <vt:lpstr>    Risk Cube</vt:lpstr>
      <vt:lpstr>    Risk Assessment</vt:lpstr>
      <vt:lpstr>    Estimated Unit Cost</vt:lpstr>
      <vt:lpstr>    Team Assessment</vt:lpstr>
      <vt:lpstr>    Who Is Capewell?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Dunham</cp:lastModifiedBy>
  <cp:revision>92</cp:revision>
  <dcterms:modified xsi:type="dcterms:W3CDTF">2017-04-12T14:20:31Z</dcterms:modified>
</cp:coreProperties>
</file>